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728E6-0D0A-4D5F-B0E3-31A3793E5527}" type="doc">
      <dgm:prSet loTypeId="urn:microsoft.com/office/officeart/2008/layout/CircularPictureCallout" loCatId="picture" qsTypeId="urn:microsoft.com/office/officeart/2005/8/quickstyle/simple1" qsCatId="simple" csTypeId="urn:microsoft.com/office/officeart/2005/8/colors/accent0_1" csCatId="mainScheme" phldr="1"/>
      <dgm:spPr/>
    </dgm:pt>
    <dgm:pt modelId="{966C009D-6418-4882-AB21-E553222E86DD}">
      <dgm:prSet phldrT="[Text]" phldr="1"/>
      <dgm:spPr/>
      <dgm:t>
        <a:bodyPr/>
        <a:lstStyle/>
        <a:p>
          <a:endParaRPr lang="en-IN" dirty="0"/>
        </a:p>
      </dgm:t>
    </dgm:pt>
    <dgm:pt modelId="{377356B4-AEF3-473E-BEE2-22B5175AFF9D}" type="sibTrans" cxnId="{15D41E90-F0A7-4F7E-841D-46118B3F1A01}">
      <dgm:prSet/>
      <dgm:spPr>
        <a:blipFill>
          <a:blip xmlns:r="http://schemas.openxmlformats.org/officeDocument/2006/relationships" r:embed="rId1"/>
          <a:srcRect/>
          <a:stretch>
            <a:fillRect l="-40000" r="-40000"/>
          </a:stretch>
        </a:blipFill>
      </dgm:spPr>
      <dgm:t>
        <a:bodyPr/>
        <a:lstStyle/>
        <a:p>
          <a:endParaRPr lang="en-IN"/>
        </a:p>
      </dgm:t>
    </dgm:pt>
    <dgm:pt modelId="{B68AC7A5-6506-47B4-A480-F1CE532BD516}" type="parTrans" cxnId="{15D41E90-F0A7-4F7E-841D-46118B3F1A01}">
      <dgm:prSet/>
      <dgm:spPr/>
      <dgm:t>
        <a:bodyPr/>
        <a:lstStyle/>
        <a:p>
          <a:endParaRPr lang="en-IN"/>
        </a:p>
      </dgm:t>
    </dgm:pt>
    <dgm:pt modelId="{12A2B404-6EF2-4096-8C81-AE9BC5B48C58}" type="pres">
      <dgm:prSet presAssocID="{C88728E6-0D0A-4D5F-B0E3-31A3793E5527}" presName="Name0" presStyleCnt="0">
        <dgm:presLayoutVars>
          <dgm:chMax val="7"/>
          <dgm:chPref val="7"/>
          <dgm:dir/>
        </dgm:presLayoutVars>
      </dgm:prSet>
      <dgm:spPr/>
    </dgm:pt>
    <dgm:pt modelId="{A3328E3B-8BC6-4311-89A1-62675FFFD723}" type="pres">
      <dgm:prSet presAssocID="{C88728E6-0D0A-4D5F-B0E3-31A3793E5527}" presName="Name1" presStyleCnt="0"/>
      <dgm:spPr/>
    </dgm:pt>
    <dgm:pt modelId="{874869FA-649F-4C3C-81F7-D1C494F424FB}" type="pres">
      <dgm:prSet presAssocID="{377356B4-AEF3-473E-BEE2-22B5175AFF9D}" presName="picture_1" presStyleCnt="0"/>
      <dgm:spPr/>
    </dgm:pt>
    <dgm:pt modelId="{43AB42DC-AB98-482D-A03B-BE9D7F3A0D45}" type="pres">
      <dgm:prSet presAssocID="{377356B4-AEF3-473E-BEE2-22B5175AFF9D}" presName="pictureRepeatNode" presStyleLbl="alignImgPlace1" presStyleIdx="0" presStyleCnt="1"/>
      <dgm:spPr/>
    </dgm:pt>
    <dgm:pt modelId="{C2CB6A69-B200-424D-987E-FEA635989391}" type="pres">
      <dgm:prSet presAssocID="{966C009D-6418-4882-AB21-E553222E86DD}" presName="text_1" presStyleLbl="node1" presStyleIdx="0" presStyleCnt="0" custFlipVert="0" custScaleX="53711" custScaleY="7064">
        <dgm:presLayoutVars>
          <dgm:bulletEnabled val="1"/>
        </dgm:presLayoutVars>
      </dgm:prSet>
      <dgm:spPr/>
    </dgm:pt>
  </dgm:ptLst>
  <dgm:cxnLst>
    <dgm:cxn modelId="{3AB14308-569A-450D-B2B7-354145F6B5BC}" type="presOf" srcId="{377356B4-AEF3-473E-BEE2-22B5175AFF9D}" destId="{43AB42DC-AB98-482D-A03B-BE9D7F3A0D45}" srcOrd="0" destOrd="0" presId="urn:microsoft.com/office/officeart/2008/layout/CircularPictureCallout"/>
    <dgm:cxn modelId="{C24E5C12-649C-46AE-A06E-F29F680AE641}" type="presOf" srcId="{966C009D-6418-4882-AB21-E553222E86DD}" destId="{C2CB6A69-B200-424D-987E-FEA635989391}" srcOrd="0" destOrd="0" presId="urn:microsoft.com/office/officeart/2008/layout/CircularPictureCallout"/>
    <dgm:cxn modelId="{E0539B55-9A85-487B-AB89-E830755E0B6A}" type="presOf" srcId="{C88728E6-0D0A-4D5F-B0E3-31A3793E5527}" destId="{12A2B404-6EF2-4096-8C81-AE9BC5B48C58}" srcOrd="0" destOrd="0" presId="urn:microsoft.com/office/officeart/2008/layout/CircularPictureCallout"/>
    <dgm:cxn modelId="{15D41E90-F0A7-4F7E-841D-46118B3F1A01}" srcId="{C88728E6-0D0A-4D5F-B0E3-31A3793E5527}" destId="{966C009D-6418-4882-AB21-E553222E86DD}" srcOrd="0" destOrd="0" parTransId="{B68AC7A5-6506-47B4-A480-F1CE532BD516}" sibTransId="{377356B4-AEF3-473E-BEE2-22B5175AFF9D}"/>
    <dgm:cxn modelId="{9F5D0999-790A-4EFA-B074-51F5AD96F019}" type="presParOf" srcId="{12A2B404-6EF2-4096-8C81-AE9BC5B48C58}" destId="{A3328E3B-8BC6-4311-89A1-62675FFFD723}" srcOrd="0" destOrd="0" presId="urn:microsoft.com/office/officeart/2008/layout/CircularPictureCallout"/>
    <dgm:cxn modelId="{79ACDB76-BB4E-4D78-A8BF-F90E0913C8C4}" type="presParOf" srcId="{A3328E3B-8BC6-4311-89A1-62675FFFD723}" destId="{874869FA-649F-4C3C-81F7-D1C494F424FB}" srcOrd="0" destOrd="0" presId="urn:microsoft.com/office/officeart/2008/layout/CircularPictureCallout"/>
    <dgm:cxn modelId="{1EB9D90E-31C9-4E0B-B08E-9BF6E04C2ED7}" type="presParOf" srcId="{874869FA-649F-4C3C-81F7-D1C494F424FB}" destId="{43AB42DC-AB98-482D-A03B-BE9D7F3A0D45}" srcOrd="0" destOrd="0" presId="urn:microsoft.com/office/officeart/2008/layout/CircularPictureCallout"/>
    <dgm:cxn modelId="{D8F552A4-CBAB-4FB9-8D87-7B807A1B742C}" type="presParOf" srcId="{A3328E3B-8BC6-4311-89A1-62675FFFD723}" destId="{C2CB6A69-B200-424D-987E-FEA63598939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B42DC-AB98-482D-A03B-BE9D7F3A0D45}">
      <dsp:nvSpPr>
        <dsp:cNvPr id="0" name=""/>
        <dsp:cNvSpPr/>
      </dsp:nvSpPr>
      <dsp:spPr>
        <a:xfrm>
          <a:off x="1000369" y="232961"/>
          <a:ext cx="2000739" cy="2000739"/>
        </a:xfrm>
        <a:prstGeom prst="ellipse">
          <a:avLst/>
        </a:prstGeom>
        <a:blipFill>
          <a:blip xmlns:r="http://schemas.openxmlformats.org/officeDocument/2006/relationships" r:embed="rId1"/>
          <a:srcRect/>
          <a:stretch>
            <a:fillRect l="-40000" r="-40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CB6A69-B200-424D-987E-FEA635989391}">
      <dsp:nvSpPr>
        <dsp:cNvPr id="0" name=""/>
        <dsp:cNvSpPr/>
      </dsp:nvSpPr>
      <dsp:spPr>
        <a:xfrm>
          <a:off x="1656861" y="1602156"/>
          <a:ext cx="687754" cy="4663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IN" sz="500" kern="1200" dirty="0"/>
        </a:p>
      </dsp:txBody>
      <dsp:txXfrm>
        <a:off x="1656861" y="1602156"/>
        <a:ext cx="687754" cy="4663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371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4554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Madhubala.J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au960221243031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1986613" cy="85660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dirty="0">
                <a:solidFill>
                  <a:schemeClr val="tx1"/>
                </a:solidFill>
              </a:rPr>
              <a:t>College Name</a:t>
            </a:r>
          </a:p>
          <a:p>
            <a:r>
              <a:rPr lang="en-US" sz="1200" dirty="0">
                <a:solidFill>
                  <a:schemeClr val="tx1"/>
                </a:solidFill>
              </a:rPr>
              <a:t>Arunachala College Of Engineering For Women</a:t>
            </a:r>
            <a:endParaRPr lang="en-US" sz="1200" b="0" i="0" u="none" strike="noStrike" cap="none" dirty="0">
              <a:solidFill>
                <a:schemeClr val="tx1"/>
              </a:solidFill>
              <a:latin typeface="Arial"/>
              <a:ea typeface="Arial"/>
              <a:cs typeface="Arial"/>
              <a:sym typeface="Arial"/>
            </a:endParaRPr>
          </a:p>
          <a:p>
            <a:pPr marL="0" marR="0" lvl="0" indent="0" rtl="0">
              <a:lnSpc>
                <a:spcPct val="100000"/>
              </a:lnSpc>
              <a:spcBef>
                <a:spcPts val="0"/>
              </a:spcBef>
              <a:spcAft>
                <a:spcPts val="0"/>
              </a:spcAft>
              <a:buNone/>
            </a:pP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4584" y="3845064"/>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0633" y="827457"/>
            <a:ext cx="8473720" cy="3138484"/>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a:t>
            </a:r>
            <a:endParaRPr lang="en-IN" sz="1800" dirty="0">
              <a:solidFill>
                <a:schemeClr val="tx1"/>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85972"/>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11" name="Picture 10">
            <a:extLst>
              <a:ext uri="{FF2B5EF4-FFF2-40B4-BE49-F238E27FC236}">
                <a16:creationId xmlns:a16="http://schemas.microsoft.com/office/drawing/2014/main" id="{51F89E80-4AE2-2963-8136-EC11E122E7DE}"/>
              </a:ext>
            </a:extLst>
          </p:cNvPr>
          <p:cNvPicPr>
            <a:picLocks noChangeAspect="1"/>
          </p:cNvPicPr>
          <p:nvPr/>
        </p:nvPicPr>
        <p:blipFill>
          <a:blip r:embed="rId2"/>
          <a:stretch>
            <a:fillRect/>
          </a:stretch>
        </p:blipFill>
        <p:spPr>
          <a:xfrm>
            <a:off x="5287951" y="1389600"/>
            <a:ext cx="3720581" cy="2314892"/>
          </a:xfrm>
          <a:prstGeom prst="rect">
            <a:avLst/>
          </a:prstGeom>
        </p:spPr>
      </p:pic>
      <p:pic>
        <p:nvPicPr>
          <p:cNvPr id="13" name="Picture 12">
            <a:extLst>
              <a:ext uri="{FF2B5EF4-FFF2-40B4-BE49-F238E27FC236}">
                <a16:creationId xmlns:a16="http://schemas.microsoft.com/office/drawing/2014/main" id="{C29AAEF1-464A-A389-0FD4-EAD4685242C9}"/>
              </a:ext>
            </a:extLst>
          </p:cNvPr>
          <p:cNvPicPr>
            <a:picLocks noChangeAspect="1"/>
          </p:cNvPicPr>
          <p:nvPr/>
        </p:nvPicPr>
        <p:blipFill>
          <a:blip r:embed="rId3"/>
          <a:stretch>
            <a:fillRect/>
          </a:stretch>
        </p:blipFill>
        <p:spPr>
          <a:xfrm>
            <a:off x="311699" y="1389600"/>
            <a:ext cx="3829538" cy="2314892"/>
          </a:xfrm>
          <a:prstGeom prst="rect">
            <a:avLst/>
          </a:prstGeom>
        </p:spPr>
      </p:pic>
      <p:graphicFrame>
        <p:nvGraphicFramePr>
          <p:cNvPr id="16" name="Diagram 15">
            <a:extLst>
              <a:ext uri="{FF2B5EF4-FFF2-40B4-BE49-F238E27FC236}">
                <a16:creationId xmlns:a16="http://schemas.microsoft.com/office/drawing/2014/main" id="{18E48A8B-1BB6-9124-4FF6-CA3714E37608}"/>
              </a:ext>
            </a:extLst>
          </p:cNvPr>
          <p:cNvGraphicFramePr/>
          <p:nvPr>
            <p:extLst>
              <p:ext uri="{D42A27DB-BD31-4B8C-83A1-F6EECF244321}">
                <p14:modId xmlns:p14="http://schemas.microsoft.com/office/powerpoint/2010/main" val="3615580244"/>
              </p:ext>
            </p:extLst>
          </p:nvPr>
        </p:nvGraphicFramePr>
        <p:xfrm>
          <a:off x="2868246" y="2102338"/>
          <a:ext cx="4001478" cy="2466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8C093EE3-F8F0-E071-F1D6-8FAFC6150E35}"/>
              </a:ext>
            </a:extLst>
          </p:cNvPr>
          <p:cNvPicPr>
            <a:picLocks noChangeAspect="1"/>
          </p:cNvPicPr>
          <p:nvPr/>
        </p:nvPicPr>
        <p:blipFill>
          <a:blip r:embed="rId2"/>
          <a:stretch>
            <a:fillRect/>
          </a:stretch>
        </p:blipFill>
        <p:spPr>
          <a:xfrm>
            <a:off x="1175990" y="1267649"/>
            <a:ext cx="6791569" cy="319600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31F404B1-6B85-A8D0-8FDD-C51A85826C14}"/>
              </a:ext>
            </a:extLst>
          </p:cNvPr>
          <p:cNvPicPr>
            <a:picLocks noChangeAspect="1"/>
          </p:cNvPicPr>
          <p:nvPr/>
        </p:nvPicPr>
        <p:blipFill>
          <a:blip r:embed="rId2"/>
          <a:stretch>
            <a:fillRect/>
          </a:stretch>
        </p:blipFill>
        <p:spPr>
          <a:xfrm>
            <a:off x="957159" y="1150573"/>
            <a:ext cx="7229231" cy="388253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01E61FB-64C9-262C-0589-C4A3A759731A}"/>
              </a:ext>
            </a:extLst>
          </p:cNvPr>
          <p:cNvPicPr>
            <a:picLocks noChangeAspect="1"/>
          </p:cNvPicPr>
          <p:nvPr/>
        </p:nvPicPr>
        <p:blipFill>
          <a:blip r:embed="rId2"/>
          <a:stretch>
            <a:fillRect/>
          </a:stretch>
        </p:blipFill>
        <p:spPr>
          <a:xfrm>
            <a:off x="1101744" y="1267649"/>
            <a:ext cx="6940062" cy="382913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D5C87A7-9DB6-8CCC-1F77-E0FF07184C52}"/>
              </a:ext>
            </a:extLst>
          </p:cNvPr>
          <p:cNvPicPr>
            <a:picLocks noChangeAspect="1"/>
          </p:cNvPicPr>
          <p:nvPr/>
        </p:nvPicPr>
        <p:blipFill>
          <a:blip r:embed="rId2"/>
          <a:stretch>
            <a:fillRect/>
          </a:stretch>
        </p:blipFill>
        <p:spPr>
          <a:xfrm>
            <a:off x="953252" y="1152540"/>
            <a:ext cx="7237046" cy="399096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446568"/>
            <a:ext cx="8421857" cy="3115340"/>
          </a:xfrm>
        </p:spPr>
        <p:txBody>
          <a:bodyPr/>
          <a:lstStyle/>
          <a:p>
            <a:pPr algn="just"/>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sz="1600" b="1" dirty="0">
                <a:solidFill>
                  <a:srgbClr val="374151"/>
                </a:solidFill>
                <a:latin typeface="+mj-lt"/>
                <a:cs typeface="Times New Roman" panose="02020603050405020304" pitchFamily="18" charset="0"/>
              </a:rPr>
            </a:br>
            <a:r>
              <a:rPr lang="en-US" sz="1600" b="1" dirty="0">
                <a:solidFill>
                  <a:srgbClr val="374151"/>
                </a:solidFill>
                <a:latin typeface="+mj-lt"/>
                <a:cs typeface="Times New Roman" panose="02020603050405020304" pitchFamily="18" charset="0"/>
              </a:rPr>
              <a:t>	</a:t>
            </a:r>
            <a:r>
              <a:rPr lang="en-US" sz="1600" b="1" dirty="0">
                <a:solidFill>
                  <a:schemeClr val="tx1"/>
                </a:solidFill>
                <a:latin typeface="+mj-lt"/>
              </a:rPr>
              <a:t>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a:t>
            </a:r>
            <a:br>
              <a:rPr lang="en-US" sz="1600" b="0" i="0" dirty="0">
                <a:solidFill>
                  <a:srgbClr val="374151"/>
                </a:solidFill>
                <a:effectLst/>
                <a:latin typeface="+mj-lt"/>
              </a:rPr>
            </a:br>
            <a:endParaRPr lang="en-US" sz="1600" dirty="0">
              <a:latin typeface="+mj-lt"/>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523870" cy="32226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a:t>
            </a:r>
            <a:endParaRPr lang="en-IN" sz="18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Rectangle 2">
            <a:extLst>
              <a:ext uri="{FF2B5EF4-FFF2-40B4-BE49-F238E27FC236}">
                <a16:creationId xmlns:a16="http://schemas.microsoft.com/office/drawing/2014/main" id="{CB50035F-C160-4E1D-95B0-4E0907938B3B}"/>
              </a:ext>
            </a:extLst>
          </p:cNvPr>
          <p:cNvSpPr>
            <a:spLocks noChangeArrowheads="1"/>
          </p:cNvSpPr>
          <p:nvPr/>
        </p:nvSpPr>
        <p:spPr bwMode="auto">
          <a:xfrm>
            <a:off x="0" y="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3D4029CF-7771-C2D8-5061-E87266F135DD}"/>
              </a:ext>
            </a:extLst>
          </p:cNvPr>
          <p:cNvSpPr>
            <a:spLocks noChangeArrowheads="1"/>
          </p:cNvSpPr>
          <p:nvPr/>
        </p:nvSpPr>
        <p:spPr bwMode="auto">
          <a:xfrm>
            <a:off x="152400" y="1524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4003346D-F07C-A75E-CE04-C6DEBA365960}"/>
              </a:ext>
            </a:extLst>
          </p:cNvPr>
          <p:cNvSpPr txBox="1"/>
          <p:nvPr/>
        </p:nvSpPr>
        <p:spPr>
          <a:xfrm>
            <a:off x="86567" y="738479"/>
            <a:ext cx="4583016" cy="523220"/>
          </a:xfrm>
          <a:prstGeom prst="rect">
            <a:avLst/>
          </a:prstGeom>
          <a:noFill/>
        </p:spPr>
        <p:txBody>
          <a:bodyPr wrap="square">
            <a:spAutoFit/>
          </a:bodyPr>
          <a:lstStyle/>
          <a:p>
            <a:r>
              <a:rPr lang="en-IN" sz="1400" b="1" dirty="0">
                <a:solidFill>
                  <a:srgbClr val="213163"/>
                </a:solidFill>
              </a:rPr>
              <a:t>Abstract:</a:t>
            </a:r>
          </a:p>
          <a:p>
            <a:r>
              <a:rPr lang="en-IN" sz="1400" b="1" dirty="0">
                <a:solidFill>
                  <a:srgbClr val="213163"/>
                </a:solidFill>
              </a:rPr>
              <a:t> </a:t>
            </a:r>
            <a:endParaRPr lang="en-IN" dirty="0"/>
          </a:p>
        </p:txBody>
      </p:sp>
      <p:sp>
        <p:nvSpPr>
          <p:cNvPr id="18" name="Rectangle 13">
            <a:extLst>
              <a:ext uri="{FF2B5EF4-FFF2-40B4-BE49-F238E27FC236}">
                <a16:creationId xmlns:a16="http://schemas.microsoft.com/office/drawing/2014/main" id="{3AEF6B0E-B2CC-683D-A69F-3C582C9A07C2}"/>
              </a:ext>
            </a:extLst>
          </p:cNvPr>
          <p:cNvSpPr>
            <a:spLocks noChangeArrowheads="1"/>
          </p:cNvSpPr>
          <p:nvPr/>
        </p:nvSpPr>
        <p:spPr bwMode="auto">
          <a:xfrm>
            <a:off x="552745" y="714305"/>
            <a:ext cx="7797209" cy="324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"Our car rental website offers a seamless and personalized experience, allowing users to easily select their preferred vehicle based on their specific needs and preferences."</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chemeClr val="tx1"/>
                </a:solidFill>
                <a:effectLst/>
                <a:latin typeface="Arial" panose="020B0604020202020204" pitchFamily="34" charset="0"/>
              </a:rPr>
              <a:t>"With flexible booking options, transparent pricing, and 24/7 customer support, we strive to provide convenience and peace of mind to every customer."</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chemeClr val="tx1"/>
                </a:solidFill>
                <a:effectLst/>
                <a:latin typeface="Arial" panose="020B0604020202020204" pitchFamily="34" charset="0"/>
              </a:rPr>
              <a:t>"Through user reviews, loyalty programs, and integration with GPS navigation, we aim to foster trust, loyalty, and satisfaction among our valued clientele."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36B41331-F920-A6F1-2CEE-AE529D645A9A}"/>
              </a:ext>
            </a:extLst>
          </p:cNvPr>
          <p:cNvSpPr>
            <a:spLocks noChangeArrowheads="1"/>
          </p:cNvSpPr>
          <p:nvPr/>
        </p:nvSpPr>
        <p:spPr bwMode="auto">
          <a:xfrm>
            <a:off x="304800" y="304800"/>
            <a:ext cx="445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4977" y="618334"/>
            <a:ext cx="7761340" cy="4623514"/>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a:t>
            </a:r>
            <a:endParaRPr lang="en-IN" sz="18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7790224" cy="367721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a:t>
            </a:r>
            <a:endParaRPr lang="en-IN" sz="18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47990" y="742758"/>
            <a:ext cx="8289954" cy="38959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1" dirty="0">
                <a:solidFill>
                  <a:schemeClr val="tx1"/>
                </a:solidFill>
              </a:rPr>
              <a:t>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a:t>
            </a:r>
            <a:endParaRPr lang="en-IN" sz="1800" dirty="0">
              <a:solidFill>
                <a:schemeClr val="tx1"/>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2711612" y="1803969"/>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540176"/>
            <a:ext cx="8017933" cy="4253537"/>
          </a:xfrm>
          <a:prstGeom prst="rect">
            <a:avLst/>
          </a:prstGeom>
          <a:noFill/>
        </p:spPr>
        <p:txBody>
          <a:bodyPr wrap="square">
            <a:spAutoFit/>
          </a:bodyPr>
          <a:lstStyle/>
          <a:p>
            <a:pPr marL="457200" lvl="1" algn="just">
              <a:lnSpc>
                <a:spcPct val="150000"/>
              </a:lnSpc>
            </a:pPr>
            <a:r>
              <a:rPr lang="en-US" b="0" i="0" dirty="0">
                <a:solidFill>
                  <a:schemeClr val="tx1"/>
                </a:solidFill>
                <a:effectLst/>
                <a:latin typeface="+mn-lt"/>
                <a:cs typeface="Times New Roman" panose="02020603050405020304" pitchFamily="18" charset="0"/>
              </a:rPr>
              <a:t>Creating a Next Gen Employability program for a car rentals website involves several components:</a:t>
            </a:r>
          </a:p>
          <a:p>
            <a:pPr marL="457200" lvl="1" algn="just">
              <a:lnSpc>
                <a:spcPct val="150000"/>
              </a:lnSpc>
            </a:pPr>
            <a:r>
              <a:rPr lang="en-US" b="0" i="0" dirty="0">
                <a:solidFill>
                  <a:schemeClr val="tx1"/>
                </a:solidFill>
                <a:effectLst/>
                <a:latin typeface="+mn-lt"/>
                <a:cs typeface="Times New Roman" panose="02020603050405020304" pitchFamily="18" charset="0"/>
              </a:rPr>
              <a:t>Skill Development: Identify key skills required for roles within the company, such as customer service, sales, vehicle maintenance, and administration.</a:t>
            </a:r>
          </a:p>
          <a:p>
            <a:pPr marL="457200" lvl="1" algn="just">
              <a:lnSpc>
                <a:spcPct val="150000"/>
              </a:lnSpc>
            </a:pPr>
            <a:r>
              <a:rPr lang="en-US" dirty="0">
                <a:solidFill>
                  <a:schemeClr val="tx1"/>
                </a:solidFill>
                <a:latin typeface="+mn-lt"/>
                <a:cs typeface="Times New Roman" panose="02020603050405020304" pitchFamily="18" charset="0"/>
              </a:rPr>
              <a:t>	</a:t>
            </a:r>
          </a:p>
          <a:p>
            <a:pPr marL="457200" lvl="1" algn="just">
              <a:lnSpc>
                <a:spcPct val="150000"/>
              </a:lnSpc>
            </a:pPr>
            <a:r>
              <a:rPr lang="en-US" b="0" i="0" dirty="0">
                <a:solidFill>
                  <a:schemeClr val="tx1"/>
                </a:solidFill>
                <a:effectLst/>
                <a:latin typeface="+mn-lt"/>
                <a:cs typeface="Times New Roman" panose="02020603050405020304" pitchFamily="18" charset="0"/>
              </a:rPr>
              <a:t>Training Modules: Develop training modules focusing on these skills, including both theoretical knowledge and practical application.</a:t>
            </a:r>
          </a:p>
          <a:p>
            <a:pPr marL="457200" lvl="1" algn="just">
              <a:lnSpc>
                <a:spcPct val="150000"/>
              </a:lnSpc>
            </a:pPr>
            <a:endParaRPr lang="en-US" b="0" i="0" dirty="0">
              <a:solidFill>
                <a:schemeClr val="tx1"/>
              </a:solidFill>
              <a:effectLst/>
              <a:latin typeface="+mn-lt"/>
              <a:cs typeface="Times New Roman" panose="02020603050405020304" pitchFamily="18" charset="0"/>
            </a:endParaRPr>
          </a:p>
          <a:p>
            <a:pPr marL="457200" lvl="1" algn="just">
              <a:lnSpc>
                <a:spcPct val="150000"/>
              </a:lnSpc>
            </a:pPr>
            <a:r>
              <a:rPr lang="en-US" b="0" i="0" dirty="0">
                <a:solidFill>
                  <a:schemeClr val="tx1"/>
                </a:solidFill>
                <a:effectLst/>
                <a:latin typeface="+mn-lt"/>
                <a:cs typeface="Times New Roman" panose="02020603050405020304" pitchFamily="18" charset="0"/>
              </a:rPr>
              <a:t>Technology Integration: Incorporate training on using the car rentals application effectively, including booking management, vehicle tracking, and customer communication features.</a:t>
            </a:r>
          </a:p>
          <a:p>
            <a:pPr marL="457200" lvl="1" algn="just">
              <a:lnSpc>
                <a:spcPct val="150000"/>
              </a:lnSpc>
            </a:pPr>
            <a:endParaRPr lang="en-US" b="0" i="0" dirty="0">
              <a:solidFill>
                <a:schemeClr val="tx1"/>
              </a:solidFill>
              <a:effectLst/>
              <a:latin typeface="+mn-lt"/>
              <a:cs typeface="Times New Roman" panose="02020603050405020304" pitchFamily="18" charset="0"/>
            </a:endParaRPr>
          </a:p>
          <a:p>
            <a:pPr marL="457200" lvl="1" algn="just">
              <a:lnSpc>
                <a:spcPct val="150000"/>
              </a:lnSpc>
            </a:pPr>
            <a:r>
              <a:rPr lang="en-US" b="0" i="0" dirty="0">
                <a:solidFill>
                  <a:schemeClr val="tx1"/>
                </a:solidFill>
                <a:effectLst/>
                <a:latin typeface="+mn-lt"/>
                <a:cs typeface="Times New Roman" panose="02020603050405020304" pitchFamily="18" charset="0"/>
              </a:rPr>
              <a:t>Soft Skills: Include training on soft skills like communication, problem-solving, teamwork, and adaptability, essential for success in any role.</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160526" y="4793713"/>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48856" y="603780"/>
            <a:ext cx="8825023" cy="3607206"/>
          </a:xfrm>
          <a:prstGeom prst="rect">
            <a:avLst/>
          </a:prstGeom>
          <a:noFill/>
        </p:spPr>
        <p:txBody>
          <a:bodyPr wrap="square">
            <a:spAutoFit/>
          </a:bodyPr>
          <a:lstStyle/>
          <a:p>
            <a:pPr marL="457200" lvl="1" algn="just">
              <a:lnSpc>
                <a:spcPct val="150000"/>
              </a:lnSpc>
            </a:pPr>
            <a:r>
              <a:rPr lang="en-US" b="0" i="0" dirty="0">
                <a:solidFill>
                  <a:schemeClr val="tx1"/>
                </a:solidFill>
                <a:effectLst/>
                <a:latin typeface="+mn-lt"/>
                <a:cs typeface="Times New Roman" panose="02020603050405020304" pitchFamily="18" charset="0"/>
              </a:rPr>
              <a:t>Mentorship Program: Pair new hires with experienced employees to provide guidance and support throughout their training period.</a:t>
            </a:r>
          </a:p>
          <a:p>
            <a:pPr marL="457200" lvl="1" algn="just">
              <a:lnSpc>
                <a:spcPct val="150000"/>
              </a:lnSpc>
            </a:pPr>
            <a:r>
              <a:rPr lang="en-US" b="0" i="0" dirty="0">
                <a:solidFill>
                  <a:schemeClr val="tx1"/>
                </a:solidFill>
                <a:effectLst/>
                <a:latin typeface="+mn-lt"/>
                <a:cs typeface="Times New Roman" panose="02020603050405020304" pitchFamily="18" charset="0"/>
              </a:rPr>
              <a:t>Assessment and Feedback: Implement regular assessments to track progress and provide constructive feedback to employees, helping them improve continuously. Career Path Development: Offer opportunities for advancement within the company, with clear pathways and development plans for employees to progress in their careers.</a:t>
            </a:r>
          </a:p>
          <a:p>
            <a:pPr marL="457200" lvl="1" algn="just">
              <a:lnSpc>
                <a:spcPct val="150000"/>
              </a:lnSpc>
            </a:pPr>
            <a:r>
              <a:rPr lang="en-US" b="0" i="0" dirty="0">
                <a:solidFill>
                  <a:schemeClr val="tx1"/>
                </a:solidFill>
                <a:effectLst/>
                <a:latin typeface="+mn-lt"/>
                <a:cs typeface="Times New Roman" panose="02020603050405020304" pitchFamily="18" charset="0"/>
              </a:rPr>
              <a:t>Continuous Learning: Encourage a culture of continuous learning and skill development through ongoing training sessions, workshops, and access to online resources.</a:t>
            </a:r>
          </a:p>
          <a:p>
            <a:pPr marL="457200" lvl="1" algn="just">
              <a:lnSpc>
                <a:spcPct val="150000"/>
              </a:lnSpc>
            </a:pPr>
            <a:r>
              <a:rPr lang="en-US" b="0" i="0" dirty="0">
                <a:solidFill>
                  <a:schemeClr val="tx1"/>
                </a:solidFill>
                <a:effectLst/>
                <a:latin typeface="+mn-lt"/>
                <a:cs typeface="Times New Roman" panose="02020603050405020304" pitchFamily="18" charset="0"/>
              </a:rPr>
              <a:t>By implementing these components, the Next Gen Employability program can effectively prepare employees for success within the car rentals application, enhancing their employability and contributing to the company's overall success</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157</TotalTime>
  <Words>894</Words>
  <Application>Microsoft Office PowerPoint</Application>
  <PresentationFormat>On-screen Show (16:9)</PresentationFormat>
  <Paragraphs>60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PowerPoint Presentation</vt:lpstr>
      <vt:lpstr>Problem Statement   The problem statement for a car rentals application could be: "Design and develop a user-friendly website that allows users to easily search, compare, and book rental cars from various providers, while providing features such as secure payment options, real-time availability, and efficient customer support."</vt:lpstr>
      <vt:lpstr>Project Overview   The car rentals website aims to provide users with a convenient platform to rent vehicles for various purposes. Key features include user registration, vehicle selection, booking management, payment processing, and user feedback. The website will offer a diverse range of vehicles, flexible booking options, and seamless user experience to enhance customer satisfaction and retention. Additionally, the website will incorporate robust security measures to safeguard user data and transactions.</vt:lpstr>
      <vt:lpstr>Proposed Solution   A comprehensive car rental website could include features like user-friendly booking interfaces, vehicle selection based on preferences, real-time availability tracking, secure payment processing, seamless communication between users and rental agencies, and integrated GPS for navigation. Additionally, implementing features such as user reviews, loyalty programs, and customer support channels can enhance user experience and satisfaction.</vt:lpstr>
      <vt:lpstr>PowerPoint Presentation</vt:lpstr>
      <vt:lpstr>PowerPoint Presentation</vt:lpstr>
      <vt:lpstr>Technology Used</vt:lpstr>
      <vt:lpstr>Modelling &amp; Results   A Next Gen Employability program for car rentals could focus on incorporating cutting-edge technology such as AI-driven vehicle tracking systems, predictive maintenance algorithms, and customer experience enhancements. The program would involve training employees in utilizing these technologies effectively, developing problem-solving skills, and fostering a customer-centric mindset. Results could include improved operational efficiency, reduced downtime, enhanced customer satisfaction, and a skilled workforce ready to adapt to future industry trends.</vt:lpstr>
      <vt:lpstr>Homepage</vt:lpstr>
      <vt:lpstr>About-Us-Page</vt:lpstr>
      <vt:lpstr>Service-Page</vt:lpstr>
      <vt:lpstr>Departments-Page</vt:lpstr>
      <vt:lpstr>Blog-Page</vt:lpstr>
      <vt:lpstr>Future Enhancements:   One potential future enhancement for a car rentals website could be implementing a feature that allows users to schedule and pay for car maintenance services directly through the app. This could include options for regular maintenance like oil changes, tire rotations, and inspections, making it more convenient for users to keep their rental cars in good condition. </vt:lpstr>
      <vt:lpstr>Conclusion    In conclusion, a car rentals website offers convenience, flexibility, and choice to users. By providing a user-friendly interface, a wide selection of vehicles, transparent pricing, and efficient booking and support systems, the application can enhance the overall experience for both renters and car owners. Additionally, integrating features such as GPS navigation, digital contracts, and vehicle tracking can further streamline the rental process, ensuring customer satisfaction and loyalty. With the increasing demand for mobility solutions, investing in technology-driven car rental platforms presents a promising opportunity for growth and innovation in the transportation industry.</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Madhubala J</cp:lastModifiedBy>
  <cp:revision>9</cp:revision>
  <dcterms:modified xsi:type="dcterms:W3CDTF">2024-04-12T14:57:09Z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